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22" r:id="rId2"/>
    <p:sldId id="364" r:id="rId3"/>
    <p:sldId id="366" r:id="rId4"/>
    <p:sldId id="365" r:id="rId5"/>
    <p:sldId id="368" r:id="rId6"/>
    <p:sldId id="369" r:id="rId7"/>
    <p:sldId id="370" r:id="rId8"/>
    <p:sldId id="371" r:id="rId9"/>
    <p:sldId id="372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0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E4A96-F725-4FD2-80C4-08C57F0184A3}" type="datetimeFigureOut">
              <a:rPr lang="zh-CN" altLang="en-US" smtClean="0"/>
              <a:t>2025/12/21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900F9-38F0-43BC-968E-40C91FF09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075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29C50-E8D2-44C1-A6BB-3798535718E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9C900-E53C-5951-B0E4-77ECE1CAE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4697C98-F591-C238-D662-0B193B500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5F0084-5FBF-4988-10E7-3DA40A817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7D864-E89E-B3F4-F2FB-517C2778F0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29C50-E8D2-44C1-A6BB-3798535718E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686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8E89F-08A0-DD5B-E4E5-60F2DD4D9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A04F96-7F72-0855-D91D-229B796EA0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A3E7EF8-E957-0BC6-B819-F49FA1809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05D7A8-806C-B0C7-1B2C-85A159ECFC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29C50-E8D2-44C1-A6BB-3798535718E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927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5A312-740F-C63D-BCE1-73829879A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AAE600-B8F0-91A6-E943-F1AA4645C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276BABE-B07D-5A16-10B8-0B33C85C9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49E404-FD4F-9312-53D1-4D63AA3FF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29C50-E8D2-44C1-A6BB-3798535718E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6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CCB26-6784-B66A-C1A5-14805E4B3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288DAD6-698F-E9D4-E989-1AD87167A9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95A92E-1FEC-BB24-11C8-0C49096F4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E85EBB-DBB3-4456-6E04-495B2975BC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29C50-E8D2-44C1-A6BB-3798535718E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353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6D84-14B0-0DFF-6D00-53B785E95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4DA500-2A6D-2152-ECE8-58358E12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9780D1-F0E6-1B80-222E-F5C2384C1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61E4C1-96AD-ADC9-9F8E-500C45FE1A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29C50-E8D2-44C1-A6BB-3798535718E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366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1988A-9720-077A-C7DB-DE7E34440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96788B-EEC3-DF57-F3EC-59DE604C10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D62C38-632E-52A1-EE42-E598338DA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EAD105-1CD7-E4ED-C94C-822762B3FC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29C50-E8D2-44C1-A6BB-3798535718E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875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8857B-BCFD-2AB2-A875-6FDBAB6AB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C6F4DB-054E-7982-4738-9E2961EC5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9B0B45-D219-9159-0AF2-6ED7217EB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D6CC98-B2AA-293F-05A3-E16A8634B1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29C50-E8D2-44C1-A6BB-3798535718E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939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4BF15-9795-5F38-8756-47DB04BD4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BDC5CE-2C98-04CB-701A-FC73172FBA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77290F-5A17-1979-171C-44DDA0D92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213838-D601-B46F-967F-EF20B3458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29C50-E8D2-44C1-A6BB-3798535718E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666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C9471-811D-8722-AC5E-91E996492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BDC3F0-4E52-E44B-F523-06486B561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D7806D-78C7-02CC-E7A0-5134F5B8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B70D-2F8D-4D90-95E4-DF1F13D88485}" type="datetimeFigureOut">
              <a:rPr lang="zh-CN" altLang="en-US" smtClean="0"/>
              <a:t>2025/12/21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2C928F-FEEB-EC57-6544-8F592996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01C63B-DEFF-C503-AFB1-93EC2870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C0F7-3378-49C3-900A-D9CB67DEE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98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407B5-84B8-308C-2353-EBEEAEB1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AF0067-FC3A-EF19-E6D8-047239D44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D98C61-E754-4F1E-06F5-61B179227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B70D-2F8D-4D90-95E4-DF1F13D88485}" type="datetimeFigureOut">
              <a:rPr lang="zh-CN" altLang="en-US" smtClean="0"/>
              <a:t>2025/12/21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8661A-8FAD-E07B-8D89-1295C57A6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9F0E19-A3BC-7A2A-AD6D-0D350194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C0F7-3378-49C3-900A-D9CB67DEE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031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B559E77-3216-3CDF-1E2E-D026158D0B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64D787-C02C-BD99-6D08-82719EEE1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7D28DA-7E6B-AAFD-FFB0-5716D768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B70D-2F8D-4D90-95E4-DF1F13D88485}" type="datetimeFigureOut">
              <a:rPr lang="zh-CN" altLang="en-US" smtClean="0"/>
              <a:t>2025/12/21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2830B7-00AA-F2BC-C645-78A97480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754575-FDEE-3853-70DE-3CFEDA6D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C0F7-3378-49C3-900A-D9CB67DEE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824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335360" y="277337"/>
            <a:ext cx="576064" cy="559375"/>
            <a:chOff x="298460" y="987574"/>
            <a:chExt cx="288032" cy="279687"/>
          </a:xfrm>
        </p:grpSpPr>
        <p:sp>
          <p:nvSpPr>
            <p:cNvPr id="9" name="矩形 8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矩形 9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E89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pic>
        <p:nvPicPr>
          <p:cNvPr id="11" name="Picture 8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3455" y="349038"/>
            <a:ext cx="1569142" cy="399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直角三角形 2"/>
          <p:cNvSpPr/>
          <p:nvPr userDrawn="1"/>
        </p:nvSpPr>
        <p:spPr>
          <a:xfrm rot="10800000">
            <a:off x="84662" y="-2"/>
            <a:ext cx="12107337" cy="349040"/>
          </a:xfrm>
          <a:prstGeom prst="rtTriangle">
            <a:avLst/>
          </a:prstGeom>
          <a:gradFill flip="none" rotWithShape="1">
            <a:gsLst>
              <a:gs pos="0">
                <a:srgbClr val="5CC1EA">
                  <a:shade val="30000"/>
                  <a:satMod val="115000"/>
                  <a:alpha val="31000"/>
                </a:srgbClr>
              </a:gs>
              <a:gs pos="50000">
                <a:srgbClr val="5CC1EA">
                  <a:shade val="67500"/>
                  <a:satMod val="115000"/>
                </a:srgbClr>
              </a:gs>
              <a:gs pos="100000">
                <a:srgbClr val="5CC1E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 userDrawn="1"/>
        </p:nvSpPr>
        <p:spPr>
          <a:xfrm>
            <a:off x="0" y="6417733"/>
            <a:ext cx="12107336" cy="440267"/>
          </a:xfrm>
          <a:prstGeom prst="rtTriangl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0">
                <a:schemeClr val="accent4">
                  <a:lumMod val="0"/>
                  <a:lumOff val="100000"/>
                </a:schemeClr>
              </a:gs>
              <a:gs pos="39000">
                <a:schemeClr val="accent4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4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 userDrawn="1"/>
        </p:nvSpPr>
        <p:spPr>
          <a:xfrm rot="10800000" flipH="1">
            <a:off x="-3" y="-2"/>
            <a:ext cx="4563538" cy="2514602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rgbClr val="E89E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solidFill>
                <a:prstClr val="white"/>
              </a:solidFill>
            </a:endParaRPr>
          </a:p>
        </p:txBody>
      </p:sp>
      <p:sp>
        <p:nvSpPr>
          <p:cNvPr id="8" name="任意多边形 7"/>
          <p:cNvSpPr/>
          <p:nvPr userDrawn="1"/>
        </p:nvSpPr>
        <p:spPr>
          <a:xfrm rot="5400000">
            <a:off x="3805768" y="-3805763"/>
            <a:ext cx="1168396" cy="8779937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rgbClr val="157DA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solidFill>
                <a:prstClr val="white"/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 rot="5400000">
            <a:off x="1697568" y="-1697564"/>
            <a:ext cx="1168399" cy="4563535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solidFill>
                <a:prstClr val="white"/>
              </a:solidFill>
            </a:endParaRPr>
          </a:p>
        </p:txBody>
      </p:sp>
      <p:sp>
        <p:nvSpPr>
          <p:cNvPr id="11" name="任意多边形 10"/>
          <p:cNvSpPr/>
          <p:nvPr userDrawn="1"/>
        </p:nvSpPr>
        <p:spPr>
          <a:xfrm rot="5400000">
            <a:off x="1127283" y="-1127283"/>
            <a:ext cx="827303" cy="3081870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9239095" y="76203"/>
            <a:ext cx="3666413" cy="1775426"/>
            <a:chOff x="9196760" y="0"/>
            <a:chExt cx="3666413" cy="1775426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862065" y="307923"/>
              <a:ext cx="3001108" cy="1467503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9196760" y="0"/>
              <a:ext cx="2995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prstClr val="black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上海交通大学工程训练中心</a:t>
              </a:r>
              <a:endPara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prstClr val="black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上海仪酷智能科技有限公司</a:t>
              </a:r>
              <a:endPara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0533" y="660321"/>
              <a:ext cx="762708" cy="762708"/>
            </a:xfrm>
            <a:prstGeom prst="rect">
              <a:avLst/>
            </a:prstGeom>
          </p:spPr>
        </p:pic>
      </p:grpSp>
      <p:grpSp>
        <p:nvGrpSpPr>
          <p:cNvPr id="62" name="组合 61"/>
          <p:cNvGrpSpPr/>
          <p:nvPr userDrawn="1"/>
        </p:nvGrpSpPr>
        <p:grpSpPr>
          <a:xfrm rot="10800000">
            <a:off x="8779935" y="4741014"/>
            <a:ext cx="3412065" cy="2116984"/>
            <a:chOff x="2810930" y="2822526"/>
            <a:chExt cx="8779937" cy="2526726"/>
          </a:xfrm>
        </p:grpSpPr>
        <p:sp>
          <p:nvSpPr>
            <p:cNvPr id="58" name="任意多边形 57"/>
            <p:cNvSpPr/>
            <p:nvPr userDrawn="1"/>
          </p:nvSpPr>
          <p:spPr>
            <a:xfrm rot="10800000" flipH="1">
              <a:off x="2810930" y="2834650"/>
              <a:ext cx="4563537" cy="2514602"/>
            </a:xfrm>
            <a:custGeom>
              <a:avLst/>
              <a:gdLst>
                <a:gd name="connsiteX0" fmla="*/ 0 w 6907593"/>
                <a:gd name="connsiteY0" fmla="*/ 0 h 1776503"/>
                <a:gd name="connsiteX1" fmla="*/ 6907593 w 6907593"/>
                <a:gd name="connsiteY1" fmla="*/ 1776503 h 1776503"/>
                <a:gd name="connsiteX2" fmla="*/ 0 w 6907593"/>
                <a:gd name="connsiteY2" fmla="*/ 1776503 h 177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07593" h="1776503">
                  <a:moveTo>
                    <a:pt x="0" y="0"/>
                  </a:moveTo>
                  <a:lnTo>
                    <a:pt x="6907593" y="1776503"/>
                  </a:lnTo>
                  <a:lnTo>
                    <a:pt x="0" y="1776503"/>
                  </a:lnTo>
                  <a:close/>
                </a:path>
              </a:pathLst>
            </a:custGeom>
            <a:solidFill>
              <a:srgbClr val="E89E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prstClr val="white"/>
                </a:solidFill>
              </a:endParaRPr>
            </a:p>
          </p:txBody>
        </p:sp>
        <p:sp>
          <p:nvSpPr>
            <p:cNvPr id="59" name="任意多边形 58"/>
            <p:cNvSpPr/>
            <p:nvPr userDrawn="1"/>
          </p:nvSpPr>
          <p:spPr>
            <a:xfrm rot="5400000">
              <a:off x="6616701" y="-983237"/>
              <a:ext cx="1168396" cy="8779937"/>
            </a:xfrm>
            <a:custGeom>
              <a:avLst/>
              <a:gdLst>
                <a:gd name="connsiteX0" fmla="*/ 0 w 6907593"/>
                <a:gd name="connsiteY0" fmla="*/ 0 h 1776503"/>
                <a:gd name="connsiteX1" fmla="*/ 6907593 w 6907593"/>
                <a:gd name="connsiteY1" fmla="*/ 1776503 h 1776503"/>
                <a:gd name="connsiteX2" fmla="*/ 0 w 6907593"/>
                <a:gd name="connsiteY2" fmla="*/ 1776503 h 177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07593" h="1776503">
                  <a:moveTo>
                    <a:pt x="0" y="0"/>
                  </a:moveTo>
                  <a:lnTo>
                    <a:pt x="6907593" y="1776503"/>
                  </a:lnTo>
                  <a:lnTo>
                    <a:pt x="0" y="1776503"/>
                  </a:lnTo>
                  <a:close/>
                </a:path>
              </a:pathLst>
            </a:custGeom>
            <a:solidFill>
              <a:srgbClr val="157DA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prstClr val="white"/>
                </a:solidFill>
              </a:endParaRPr>
            </a:p>
          </p:txBody>
        </p:sp>
        <p:sp>
          <p:nvSpPr>
            <p:cNvPr id="60" name="任意多边形 59"/>
            <p:cNvSpPr/>
            <p:nvPr userDrawn="1"/>
          </p:nvSpPr>
          <p:spPr>
            <a:xfrm rot="5400000">
              <a:off x="4508501" y="1124962"/>
              <a:ext cx="1168399" cy="4563535"/>
            </a:xfrm>
            <a:custGeom>
              <a:avLst/>
              <a:gdLst>
                <a:gd name="connsiteX0" fmla="*/ 0 w 6907593"/>
                <a:gd name="connsiteY0" fmla="*/ 0 h 1776503"/>
                <a:gd name="connsiteX1" fmla="*/ 6907593 w 6907593"/>
                <a:gd name="connsiteY1" fmla="*/ 1776503 h 1776503"/>
                <a:gd name="connsiteX2" fmla="*/ 0 w 6907593"/>
                <a:gd name="connsiteY2" fmla="*/ 1776503 h 177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07593" h="1776503">
                  <a:moveTo>
                    <a:pt x="0" y="0"/>
                  </a:moveTo>
                  <a:lnTo>
                    <a:pt x="6907593" y="1776503"/>
                  </a:lnTo>
                  <a:lnTo>
                    <a:pt x="0" y="17765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prstClr val="white"/>
                </a:solidFill>
              </a:endParaRPr>
            </a:p>
          </p:txBody>
        </p:sp>
        <p:sp>
          <p:nvSpPr>
            <p:cNvPr id="61" name="任意多边形 60"/>
            <p:cNvSpPr/>
            <p:nvPr userDrawn="1"/>
          </p:nvSpPr>
          <p:spPr>
            <a:xfrm rot="5400000">
              <a:off x="3938216" y="1695243"/>
              <a:ext cx="827303" cy="3081870"/>
            </a:xfrm>
            <a:custGeom>
              <a:avLst/>
              <a:gdLst>
                <a:gd name="connsiteX0" fmla="*/ 0 w 6907593"/>
                <a:gd name="connsiteY0" fmla="*/ 0 h 1776503"/>
                <a:gd name="connsiteX1" fmla="*/ 6907593 w 6907593"/>
                <a:gd name="connsiteY1" fmla="*/ 1776503 h 1776503"/>
                <a:gd name="connsiteX2" fmla="*/ 0 w 6907593"/>
                <a:gd name="connsiteY2" fmla="*/ 1776503 h 177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07593" h="1776503">
                  <a:moveTo>
                    <a:pt x="0" y="0"/>
                  </a:moveTo>
                  <a:lnTo>
                    <a:pt x="6907593" y="1776503"/>
                  </a:lnTo>
                  <a:lnTo>
                    <a:pt x="0" y="1776503"/>
                  </a:lnTo>
                  <a:close/>
                </a:path>
              </a:pathLst>
            </a:cu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479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B5DED-FA44-0377-1C1C-FE0D45415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03AD97-673C-2FC0-97A9-5ADC48CC2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EF8A88-F850-3B79-112F-CBAEE76A7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B70D-2F8D-4D90-95E4-DF1F13D88485}" type="datetimeFigureOut">
              <a:rPr lang="zh-CN" altLang="en-US" smtClean="0"/>
              <a:t>2025/12/21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08C2DE-A2EC-D171-4B36-6DD19702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027B3D-E0D4-AEF3-8AF1-4D3827C3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C0F7-3378-49C3-900A-D9CB67DEE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235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2AA10-F38D-1663-E902-0625E5FCD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31E105-6FD8-336A-12CA-C6B031663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EDCC17-C07A-2745-1353-81EFF46A0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B70D-2F8D-4D90-95E4-DF1F13D88485}" type="datetimeFigureOut">
              <a:rPr lang="zh-CN" altLang="en-US" smtClean="0"/>
              <a:t>2025/12/21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92B4D8-D6AD-6935-4D97-C5B3DCDF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CAAF69-B93E-D461-B9DE-9DE1A077C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C0F7-3378-49C3-900A-D9CB67DEE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63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935A0-F978-1CDA-E039-2FE41DA6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A12711-77CE-C1F3-4589-A5C1C20F3E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6C2A97-E48B-AF66-4DC0-D5DFB71F3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1C5DE7-5200-E6CD-2C35-B43E79B06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B70D-2F8D-4D90-95E4-DF1F13D88485}" type="datetimeFigureOut">
              <a:rPr lang="zh-CN" altLang="en-US" smtClean="0"/>
              <a:t>2025/12/21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FACA93-408B-5DD9-E559-44895C9C2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5A1A9D-A63F-B5FF-66A3-9097D17DE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C0F7-3378-49C3-900A-D9CB67DEE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54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2EA96-5190-1F6E-72F7-6988F7CD6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0977AE-D8CF-C4EB-1C66-3B3DA4CFF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0B9C1A-6688-DF7C-B15F-8465048DF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3AA5F69-427A-1E1C-DA42-BF0E508AF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21A572-D2C3-EE0D-E444-E8106DB785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E17DA47-432C-3E5E-26BD-4C17F55A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B70D-2F8D-4D90-95E4-DF1F13D88485}" type="datetimeFigureOut">
              <a:rPr lang="zh-CN" altLang="en-US" smtClean="0"/>
              <a:t>2025/12/21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63C5BF-7609-8BEB-A409-D9D3E3F4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739A88F-4206-D89D-89EE-628838D4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C0F7-3378-49C3-900A-D9CB67DEE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835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AF69B-72ED-61C0-98A8-2E5885FD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F4B6D8A-33C9-5E01-6DD4-B9389EF1A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B70D-2F8D-4D90-95E4-DF1F13D88485}" type="datetimeFigureOut">
              <a:rPr lang="zh-CN" altLang="en-US" smtClean="0"/>
              <a:t>2025/12/21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C4B4A7-1C53-DBEC-9A47-93179194E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9644CC-7B43-A702-0128-F0C1975EC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C0F7-3378-49C3-900A-D9CB67DEE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40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B4B5739-EFCE-57FF-EAA3-EAA9DF05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B70D-2F8D-4D90-95E4-DF1F13D88485}" type="datetimeFigureOut">
              <a:rPr lang="zh-CN" altLang="en-US" smtClean="0"/>
              <a:t>2025/12/21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BED249-F365-504F-07C0-D71B42299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751D64-034E-B035-2BC3-3E7758C2E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C0F7-3378-49C3-900A-D9CB67DEE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101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DA96D0-40BE-DC58-E211-954AF15F5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32ED87-EE64-0EA1-3DD9-24650CFA0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742DB5-453B-36EA-2C3C-9CE3CAF52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096443-D1BF-A41D-8860-AF92EA55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B70D-2F8D-4D90-95E4-DF1F13D88485}" type="datetimeFigureOut">
              <a:rPr lang="zh-CN" altLang="en-US" smtClean="0"/>
              <a:t>2025/12/21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66EE85-A6C1-0A49-1FFC-A0FED187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CF822B-E820-34A1-6F15-3D5A821B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C0F7-3378-49C3-900A-D9CB67DEE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9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9E647-4397-EAEC-B120-AAAA5EE3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70C1F1D-7E7B-0B03-9A50-8107073393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0774FB-283F-7664-B62C-CF395F4B9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58988B-945F-AC92-F54A-FF01E1F6B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B70D-2F8D-4D90-95E4-DF1F13D88485}" type="datetimeFigureOut">
              <a:rPr lang="zh-CN" altLang="en-US" smtClean="0"/>
              <a:t>2025/12/21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AF71BF-AD22-8A2F-57F2-2687E8480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10C839-9BF3-EC18-9E42-389EA940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C0F7-3378-49C3-900A-D9CB67DEE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84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D717E2B-F7A5-01B7-CFF3-ACBEB609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CA79BA-0962-E7A6-BF56-838AB653A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D55D86-5D97-2D74-0A05-BC9CE38EAD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2B70D-2F8D-4D90-95E4-DF1F13D88485}" type="datetimeFigureOut">
              <a:rPr lang="zh-CN" altLang="en-US" smtClean="0"/>
              <a:t>2025/12/21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A90DEC-1372-DFE5-120D-22C1CEE5F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553706-0968-6F10-BDA1-988C9AD43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1C0F7-3378-49C3-900A-D9CB67DEE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63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03201" y="2431690"/>
            <a:ext cx="7804514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dirty="0">
                <a:ln w="0"/>
                <a:solidFill>
                  <a:srgbClr val="157DA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人形机器人成果展示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1DAD510-46C2-38EA-F671-660F14C5D3EE}"/>
              </a:ext>
            </a:extLst>
          </p:cNvPr>
          <p:cNvSpPr txBox="1"/>
          <p:nvPr/>
        </p:nvSpPr>
        <p:spPr>
          <a:xfrm>
            <a:off x="7874000" y="4279900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汇报人：郭晓烨 </a:t>
            </a:r>
            <a:r>
              <a:rPr lang="en-US" altLang="zh-CN" dirty="0"/>
              <a:t>524010910030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9E545-9989-B8A1-D3AF-08E1922B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2913107-11FA-1A8A-641D-DB5D24F1C893}"/>
              </a:ext>
            </a:extLst>
          </p:cNvPr>
          <p:cNvSpPr/>
          <p:nvPr/>
        </p:nvSpPr>
        <p:spPr>
          <a:xfrm>
            <a:off x="985489" y="294717"/>
            <a:ext cx="5659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实现成果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控制机器人运动</a:t>
            </a:r>
            <a:endParaRPr lang="en-US" altLang="zh-CN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CE9D0E-DF61-7BB2-0748-47A54B05DE32}"/>
              </a:ext>
            </a:extLst>
          </p:cNvPr>
          <p:cNvSpPr txBox="1"/>
          <p:nvPr/>
        </p:nvSpPr>
        <p:spPr>
          <a:xfrm>
            <a:off x="619125" y="1360805"/>
            <a:ext cx="6898005" cy="2068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err="1"/>
              <a:t>TonyPi</a:t>
            </a:r>
            <a:r>
              <a:rPr lang="zh-CN" altLang="en-US" dirty="0"/>
              <a:t>机器人采用动作文件来管理机器人的肢体动作执行。在</a:t>
            </a:r>
            <a:r>
              <a:rPr lang="en-US" altLang="zh-CN" dirty="0"/>
              <a:t>`/home/pi/</a:t>
            </a:r>
            <a:r>
              <a:rPr lang="en-US" altLang="zh-CN" dirty="0" err="1"/>
              <a:t>TonyPi</a:t>
            </a:r>
            <a:r>
              <a:rPr lang="en-US" altLang="zh-CN" dirty="0"/>
              <a:t>/</a:t>
            </a:r>
            <a:r>
              <a:rPr lang="en-US" altLang="zh-CN" dirty="0" err="1"/>
              <a:t>ActionGroups</a:t>
            </a:r>
            <a:r>
              <a:rPr lang="en-US" altLang="zh-CN" dirty="0"/>
              <a:t>`</a:t>
            </a:r>
            <a:r>
              <a:rPr lang="zh-CN" altLang="en-US" dirty="0"/>
              <a:t>路径下可以看到预设的动作，可在</a:t>
            </a:r>
            <a:r>
              <a:rPr lang="en-US" altLang="zh-CN" dirty="0"/>
              <a:t>markdown</a:t>
            </a:r>
            <a:r>
              <a:rPr lang="zh-CN" altLang="en-US" dirty="0"/>
              <a:t>文档附录查看动作文件的简要描述。我们通过调用动作文件让机器人执行动作，从而控制机器人。</a:t>
            </a:r>
          </a:p>
          <a:p>
            <a:pPr>
              <a:lnSpc>
                <a:spcPct val="130000"/>
              </a:lnSpc>
            </a:pP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DEC33B-B718-8804-9512-7E1558A0C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322" y="3070391"/>
            <a:ext cx="6023610" cy="2881464"/>
          </a:xfrm>
          <a:prstGeom prst="rect">
            <a:avLst/>
          </a:prstGeom>
        </p:spPr>
      </p:pic>
      <p:pic>
        <p:nvPicPr>
          <p:cNvPr id="4" name="396412175729fa30c5308cdd1f9fd9c5">
            <a:hlinkClick r:id="" action="ppaction://media"/>
            <a:extLst>
              <a:ext uri="{FF2B5EF4-FFF2-40B4-BE49-F238E27FC236}">
                <a16:creationId xmlns:a16="http://schemas.microsoft.com/office/drawing/2014/main" id="{E0C41315-11F5-1590-0115-F3F0430916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54327" y="1041399"/>
            <a:ext cx="2983587" cy="530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3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4D8B2-4664-430E-6F8D-96253706B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66982EC-9CB1-C847-2D19-1A202FAEE06F}"/>
              </a:ext>
            </a:extLst>
          </p:cNvPr>
          <p:cNvSpPr/>
          <p:nvPr/>
        </p:nvSpPr>
        <p:spPr>
          <a:xfrm>
            <a:off x="985489" y="294717"/>
            <a:ext cx="5659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实现成果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语音合成</a:t>
            </a:r>
            <a:endParaRPr lang="en-US" altLang="zh-CN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ED92C6-A03B-6230-6B57-05A3FE4E119D}"/>
              </a:ext>
            </a:extLst>
          </p:cNvPr>
          <p:cNvSpPr txBox="1"/>
          <p:nvPr/>
        </p:nvSpPr>
        <p:spPr>
          <a:xfrm>
            <a:off x="426086" y="1183005"/>
            <a:ext cx="7623175" cy="2068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       Kokoro</a:t>
            </a:r>
            <a:r>
              <a:rPr lang="zh-CN" altLang="en-US" dirty="0"/>
              <a:t>是一个具有</a:t>
            </a:r>
            <a:r>
              <a:rPr lang="en-US" altLang="zh-CN" dirty="0"/>
              <a:t>8200</a:t>
            </a:r>
            <a:r>
              <a:rPr lang="zh-CN" altLang="en-US" dirty="0"/>
              <a:t>万参数的开放式</a:t>
            </a:r>
            <a:r>
              <a:rPr lang="en-US" altLang="zh-CN" dirty="0"/>
              <a:t>TTS</a:t>
            </a:r>
            <a:r>
              <a:rPr lang="zh-CN" altLang="en-US" dirty="0"/>
              <a:t>模型。尽管它的架构很轻，但它提供了与大型模型相当的质量，同时速度更快，成本效益更高。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       采用</a:t>
            </a:r>
            <a:r>
              <a:rPr lang="en-US" altLang="zh-CN" dirty="0"/>
              <a:t>Kokoro</a:t>
            </a:r>
            <a:r>
              <a:rPr lang="zh-CN" altLang="en-US" dirty="0"/>
              <a:t>进行语音合成。</a:t>
            </a:r>
          </a:p>
        </p:txBody>
      </p:sp>
      <p:pic>
        <p:nvPicPr>
          <p:cNvPr id="8" name="2025-12-21_17-31-01">
            <a:hlinkClick r:id="" action="ppaction://media"/>
            <a:extLst>
              <a:ext uri="{FF2B5EF4-FFF2-40B4-BE49-F238E27FC236}">
                <a16:creationId xmlns:a16="http://schemas.microsoft.com/office/drawing/2014/main" id="{70C42DE1-601B-6F40-9D09-35D81317E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22089" y="2057399"/>
            <a:ext cx="7743825" cy="43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CEA80-BABE-3E9C-B4B4-E6573BC1F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C70844F-DA2C-72A6-AA28-1F3E4ED1CBB8}"/>
              </a:ext>
            </a:extLst>
          </p:cNvPr>
          <p:cNvSpPr/>
          <p:nvPr/>
        </p:nvSpPr>
        <p:spPr>
          <a:xfrm>
            <a:off x="985489" y="294717"/>
            <a:ext cx="5659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实现成果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语音识别</a:t>
            </a:r>
            <a:endParaRPr lang="en-US" altLang="zh-CN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F157E4-4FD5-FB83-4ED6-B193A3DE6CAB}"/>
              </a:ext>
            </a:extLst>
          </p:cNvPr>
          <p:cNvSpPr txBox="1"/>
          <p:nvPr/>
        </p:nvSpPr>
        <p:spPr>
          <a:xfrm>
            <a:off x="426086" y="1183005"/>
            <a:ext cx="7623175" cy="2068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en-US" altLang="zh-CN" dirty="0" err="1"/>
              <a:t>FunASR</a:t>
            </a:r>
            <a:r>
              <a:rPr lang="zh-CN" altLang="en-US" dirty="0"/>
              <a:t>是一个基础语音识别工具包，提供多种功能，包括语音识别（</a:t>
            </a:r>
            <a:r>
              <a:rPr lang="en-US" altLang="zh-CN" dirty="0"/>
              <a:t>ASR</a:t>
            </a:r>
            <a:r>
              <a:rPr lang="zh-CN" altLang="en-US" dirty="0"/>
              <a:t>）、语音端点检测（</a:t>
            </a:r>
            <a:r>
              <a:rPr lang="en-US" altLang="zh-CN" dirty="0"/>
              <a:t>VAD</a:t>
            </a:r>
            <a:r>
              <a:rPr lang="zh-CN" altLang="en-US" dirty="0"/>
              <a:t>）、标点恢复、语言模型、说话人验证、说话人分离和多人对话语音识别等。</a:t>
            </a:r>
            <a:r>
              <a:rPr lang="en-US" altLang="zh-CN" dirty="0" err="1"/>
              <a:t>FunASR</a:t>
            </a:r>
            <a:r>
              <a:rPr lang="zh-CN" altLang="en-US" dirty="0"/>
              <a:t>提供了便捷的脚本和教程，支持预训练好的模型的推理与微调。</a:t>
            </a:r>
          </a:p>
        </p:txBody>
      </p:sp>
      <p:pic>
        <p:nvPicPr>
          <p:cNvPr id="9" name="2025-12-21_17-38-33">
            <a:hlinkClick r:id="" action="ppaction://media"/>
            <a:extLst>
              <a:ext uri="{FF2B5EF4-FFF2-40B4-BE49-F238E27FC236}">
                <a16:creationId xmlns:a16="http://schemas.microsoft.com/office/drawing/2014/main" id="{83404C99-21EF-DDD1-994E-3D3629CDC6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0241" y="2217102"/>
            <a:ext cx="7316259" cy="411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1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9EA7E-C74B-5ACE-6675-D1753B7C8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5773739-4CCA-FDE9-9D0B-87A50D4FA2C3}"/>
              </a:ext>
            </a:extLst>
          </p:cNvPr>
          <p:cNvSpPr/>
          <p:nvPr/>
        </p:nvSpPr>
        <p:spPr>
          <a:xfrm>
            <a:off x="985489" y="294717"/>
            <a:ext cx="5659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实现成果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大模型问题回答</a:t>
            </a:r>
            <a:endParaRPr lang="en-US" altLang="zh-CN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E7877F-10E2-7CBB-2ABF-58C86F522EC6}"/>
              </a:ext>
            </a:extLst>
          </p:cNvPr>
          <p:cNvSpPr txBox="1"/>
          <p:nvPr/>
        </p:nvSpPr>
        <p:spPr>
          <a:xfrm>
            <a:off x="426086" y="1183005"/>
            <a:ext cx="7623175" cy="2068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dirty="0"/>
              <a:t>通过</a:t>
            </a:r>
            <a:r>
              <a:rPr lang="en-US" altLang="zh-CN" dirty="0"/>
              <a:t>MCP</a:t>
            </a:r>
            <a:r>
              <a:rPr lang="zh-CN" altLang="en-US" dirty="0"/>
              <a:t>协议，可以实现在</a:t>
            </a:r>
            <a:r>
              <a:rPr lang="en-US" altLang="zh-CN" dirty="0"/>
              <a:t>python</a:t>
            </a:r>
            <a:r>
              <a:rPr lang="zh-CN" altLang="en-US" dirty="0"/>
              <a:t>代码中调用大语言模型，</a:t>
            </a:r>
            <a:r>
              <a:rPr lang="en-US" altLang="zh-CN" dirty="0"/>
              <a:t>MCP</a:t>
            </a:r>
            <a:r>
              <a:rPr lang="zh-CN" altLang="en-US" dirty="0"/>
              <a:t>是</a:t>
            </a:r>
            <a:r>
              <a:rPr lang="en-US" altLang="zh-CN" dirty="0"/>
              <a:t>AI</a:t>
            </a:r>
            <a:r>
              <a:rPr lang="zh-CN" altLang="en-US" dirty="0"/>
              <a:t>应用的接口，能将各种外部系统连接到</a:t>
            </a:r>
            <a:r>
              <a:rPr lang="en-US" altLang="zh-CN" dirty="0"/>
              <a:t>AI</a:t>
            </a:r>
            <a:r>
              <a:rPr lang="zh-CN" altLang="en-US" dirty="0"/>
              <a:t>应用中。</a:t>
            </a:r>
          </a:p>
          <a:p>
            <a:pPr indent="457200"/>
            <a:endParaRPr lang="zh-CN" altLang="en-US" dirty="0"/>
          </a:p>
        </p:txBody>
      </p:sp>
      <p:pic>
        <p:nvPicPr>
          <p:cNvPr id="3" name="2025-12-21_18-14-19">
            <a:hlinkClick r:id="" action="ppaction://media"/>
            <a:extLst>
              <a:ext uri="{FF2B5EF4-FFF2-40B4-BE49-F238E27FC236}">
                <a16:creationId xmlns:a16="http://schemas.microsoft.com/office/drawing/2014/main" id="{02B845C4-E796-9632-6A37-81111C9D7D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09897" y="2012345"/>
            <a:ext cx="7107377" cy="399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9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B93E0-D5D6-81BA-68C4-5B311F21E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B72A945-E60D-C20C-7357-CD357BF89C51}"/>
              </a:ext>
            </a:extLst>
          </p:cNvPr>
          <p:cNvSpPr/>
          <p:nvPr/>
        </p:nvSpPr>
        <p:spPr>
          <a:xfrm>
            <a:off x="985489" y="294717"/>
            <a:ext cx="5659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实现成果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综合功能</a:t>
            </a:r>
            <a:endParaRPr lang="en-US" altLang="zh-CN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A795BF-1FB6-9822-FED3-B4C26C50B210}"/>
              </a:ext>
            </a:extLst>
          </p:cNvPr>
          <p:cNvSpPr txBox="1"/>
          <p:nvPr/>
        </p:nvSpPr>
        <p:spPr>
          <a:xfrm>
            <a:off x="413387" y="1157605"/>
            <a:ext cx="6851014" cy="2271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dirty="0"/>
              <a:t>基于以上四个功能，在机器人上安装麦克风、扬声器和摄像头，可以实现语音操控机器人回答问题或做出指定的动作。</a:t>
            </a:r>
            <a:endParaRPr lang="en-US" altLang="zh-CN" dirty="0"/>
          </a:p>
          <a:p>
            <a:pPr indent="457200"/>
            <a:r>
              <a:rPr lang="zh-CN" altLang="en-US" dirty="0"/>
              <a:t>具体来讲，可以实现一个程序，其主要功能模块包括：</a:t>
            </a:r>
            <a:endParaRPr lang="en-US" altLang="zh-CN" dirty="0"/>
          </a:p>
          <a:p>
            <a:pPr indent="457200"/>
            <a:endParaRPr lang="en-US" altLang="zh-CN" dirty="0"/>
          </a:p>
          <a:p>
            <a:pPr indent="457200"/>
            <a:r>
              <a:rPr lang="en-US" altLang="zh-CN" dirty="0"/>
              <a:t>1. MCP</a:t>
            </a:r>
            <a:r>
              <a:rPr lang="zh-CN" altLang="en-US" dirty="0"/>
              <a:t>客户端​ </a:t>
            </a:r>
            <a:r>
              <a:rPr lang="en-US" altLang="zh-CN" dirty="0"/>
              <a:t>(</a:t>
            </a:r>
            <a:r>
              <a:rPr lang="en-US" altLang="zh-CN" dirty="0" err="1"/>
              <a:t>MCPClient</a:t>
            </a:r>
            <a:r>
              <a:rPr lang="en-US" altLang="zh-CN" dirty="0"/>
              <a:t>)</a:t>
            </a:r>
          </a:p>
          <a:p>
            <a:pPr indent="457200"/>
            <a:r>
              <a:rPr lang="zh-CN" altLang="en-US" dirty="0"/>
              <a:t>管理多个</a:t>
            </a:r>
            <a:r>
              <a:rPr lang="en-US" altLang="zh-CN" dirty="0"/>
              <a:t>MCP</a:t>
            </a:r>
            <a:r>
              <a:rPr lang="zh-CN" altLang="en-US" dirty="0"/>
              <a:t>服务器连接</a:t>
            </a:r>
          </a:p>
          <a:p>
            <a:pPr indent="457200"/>
            <a:r>
              <a:rPr lang="zh-CN" altLang="en-US" dirty="0"/>
              <a:t>动态发现和注册工具函数</a:t>
            </a:r>
          </a:p>
          <a:p>
            <a:pPr indent="457200"/>
            <a:r>
              <a:rPr lang="zh-CN" altLang="en-US" dirty="0"/>
              <a:t>智能路由工具调用请求</a:t>
            </a:r>
          </a:p>
          <a:p>
            <a:pPr indent="457200"/>
            <a:r>
              <a:rPr lang="zh-CN" altLang="en-US" dirty="0"/>
              <a:t>与</a:t>
            </a:r>
            <a:r>
              <a:rPr lang="en-US" altLang="zh-CN" dirty="0"/>
              <a:t>LLM</a:t>
            </a:r>
            <a:r>
              <a:rPr lang="zh-CN" altLang="en-US" dirty="0"/>
              <a:t>（</a:t>
            </a:r>
            <a:r>
              <a:rPr lang="en-US" altLang="zh-CN" dirty="0"/>
              <a:t>Qwen3-Max</a:t>
            </a:r>
            <a:r>
              <a:rPr lang="zh-CN" altLang="en-US" dirty="0"/>
              <a:t>）集成进行决策</a:t>
            </a:r>
            <a:endParaRPr lang="en-US" altLang="zh-CN" dirty="0"/>
          </a:p>
          <a:p>
            <a:pPr indent="457200"/>
            <a:endParaRPr lang="zh-CN" altLang="en-US" dirty="0"/>
          </a:p>
          <a:p>
            <a:pPr indent="457200"/>
            <a:r>
              <a:rPr lang="en-US" altLang="zh-CN" dirty="0"/>
              <a:t>2. </a:t>
            </a:r>
            <a:r>
              <a:rPr lang="zh-CN" altLang="en-US" dirty="0"/>
              <a:t>语音识别​ </a:t>
            </a:r>
            <a:r>
              <a:rPr lang="en-US" altLang="zh-CN" dirty="0"/>
              <a:t>(</a:t>
            </a:r>
            <a:r>
              <a:rPr lang="en-US" altLang="zh-CN" dirty="0" err="1"/>
              <a:t>ASRServer</a:t>
            </a:r>
            <a:r>
              <a:rPr lang="en-US" altLang="zh-CN" dirty="0"/>
              <a:t>)</a:t>
            </a:r>
          </a:p>
          <a:p>
            <a:pPr indent="457200"/>
            <a:r>
              <a:rPr lang="zh-CN" altLang="en-US" dirty="0"/>
              <a:t>实时音频流识别</a:t>
            </a:r>
          </a:p>
          <a:p>
            <a:pPr indent="457200"/>
            <a:r>
              <a:rPr lang="zh-CN" altLang="en-US" dirty="0"/>
              <a:t>将语音转换为文本</a:t>
            </a:r>
          </a:p>
          <a:p>
            <a:pPr indent="457200"/>
            <a:r>
              <a:rPr lang="zh-CN" altLang="en-US" dirty="0"/>
              <a:t>支持网络音频流输入</a:t>
            </a:r>
            <a:endParaRPr lang="en-US" altLang="zh-CN" dirty="0"/>
          </a:p>
          <a:p>
            <a:pPr indent="457200"/>
            <a:endParaRPr lang="zh-CN" altLang="en-US" dirty="0"/>
          </a:p>
          <a:p>
            <a:pPr indent="457200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C66C21-CC63-B7CE-6124-3353FD6802B2}"/>
              </a:ext>
            </a:extLst>
          </p:cNvPr>
          <p:cNvSpPr txBox="1"/>
          <p:nvPr/>
        </p:nvSpPr>
        <p:spPr>
          <a:xfrm>
            <a:off x="4874235" y="2293302"/>
            <a:ext cx="32800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en-US" altLang="zh-CN" dirty="0"/>
              <a:t>3. </a:t>
            </a:r>
            <a:r>
              <a:rPr lang="zh-CN" altLang="en-US" dirty="0"/>
              <a:t>语音合成​ </a:t>
            </a:r>
            <a:r>
              <a:rPr lang="en-US" altLang="zh-CN" dirty="0"/>
              <a:t>(</a:t>
            </a:r>
            <a:r>
              <a:rPr lang="en-US" altLang="zh-CN" dirty="0" err="1"/>
              <a:t>TTSServer</a:t>
            </a:r>
            <a:r>
              <a:rPr lang="en-US" altLang="zh-CN" dirty="0"/>
              <a:t>)</a:t>
            </a:r>
          </a:p>
          <a:p>
            <a:pPr indent="457200"/>
            <a:r>
              <a:rPr lang="zh-CN" altLang="en-US" dirty="0"/>
              <a:t>将文本回复转换为语音</a:t>
            </a:r>
          </a:p>
          <a:p>
            <a:pPr indent="457200"/>
            <a:r>
              <a:rPr lang="zh-CN" altLang="en-US" dirty="0"/>
              <a:t>支持中文语音输出</a:t>
            </a:r>
          </a:p>
          <a:p>
            <a:pPr indent="457200"/>
            <a:r>
              <a:rPr lang="zh-CN" altLang="en-US" dirty="0"/>
              <a:t>可配置的语音参数</a:t>
            </a:r>
            <a:endParaRPr lang="en-US" altLang="zh-CN" dirty="0"/>
          </a:p>
          <a:p>
            <a:pPr indent="457200"/>
            <a:endParaRPr lang="zh-CN" altLang="en-US" dirty="0"/>
          </a:p>
          <a:p>
            <a:pPr indent="457200"/>
            <a:r>
              <a:rPr lang="en-US" altLang="zh-CN" dirty="0"/>
              <a:t>4. </a:t>
            </a:r>
            <a:r>
              <a:rPr lang="zh-CN" altLang="en-US" dirty="0"/>
              <a:t>网络通信​ </a:t>
            </a:r>
            <a:r>
              <a:rPr lang="en-US" altLang="zh-CN" dirty="0"/>
              <a:t>(</a:t>
            </a:r>
            <a:r>
              <a:rPr lang="en-US" altLang="zh-CN" dirty="0" err="1"/>
              <a:t>SocketServer</a:t>
            </a:r>
            <a:r>
              <a:rPr lang="en-US" altLang="zh-CN" dirty="0"/>
              <a:t>)</a:t>
            </a:r>
          </a:p>
          <a:p>
            <a:pPr indent="457200"/>
            <a:r>
              <a:rPr lang="zh-CN" altLang="en-US" dirty="0"/>
              <a:t>处理客户端连接</a:t>
            </a:r>
          </a:p>
          <a:p>
            <a:pPr indent="457200"/>
            <a:r>
              <a:rPr lang="zh-CN" altLang="en-US" dirty="0"/>
              <a:t>接收触摸</a:t>
            </a:r>
            <a:r>
              <a:rPr lang="en-US" altLang="zh-CN" dirty="0"/>
              <a:t>/</a:t>
            </a:r>
            <a:r>
              <a:rPr lang="zh-CN" altLang="en-US" dirty="0"/>
              <a:t>触发信号</a:t>
            </a:r>
          </a:p>
          <a:p>
            <a:pPr indent="457200"/>
            <a:r>
              <a:rPr lang="zh-CN" altLang="en-US" dirty="0"/>
              <a:t>消息队列管理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B3AC473E-4E3F-DDE4-1061-E6530D61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249" y="2249804"/>
            <a:ext cx="3400000" cy="2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44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3DC4C-7660-19E8-D4D4-1EC8304CA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FDF41E0-ADBD-7149-E6ED-44A15D9EE24E}"/>
              </a:ext>
            </a:extLst>
          </p:cNvPr>
          <p:cNvSpPr/>
          <p:nvPr/>
        </p:nvSpPr>
        <p:spPr>
          <a:xfrm>
            <a:off x="985489" y="294717"/>
            <a:ext cx="5659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实现成果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综合功能</a:t>
            </a:r>
            <a:endParaRPr lang="en-US" altLang="zh-CN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EA1C31-83E3-EA82-45CD-61DA0B8ACE98}"/>
              </a:ext>
            </a:extLst>
          </p:cNvPr>
          <p:cNvSpPr txBox="1"/>
          <p:nvPr/>
        </p:nvSpPr>
        <p:spPr>
          <a:xfrm>
            <a:off x="413386" y="1157605"/>
            <a:ext cx="7270113" cy="2271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endParaRPr lang="zh-CN" altLang="en-US" dirty="0"/>
          </a:p>
          <a:p>
            <a:pPr indent="457200"/>
            <a:r>
              <a:rPr lang="zh-CN" altLang="en-US" dirty="0"/>
              <a:t>再调整</a:t>
            </a:r>
            <a:r>
              <a:rPr lang="en-US" altLang="zh-CN" dirty="0"/>
              <a:t>ai</a:t>
            </a:r>
            <a:r>
              <a:rPr lang="zh-CN" altLang="en-US" dirty="0"/>
              <a:t>的预设，使其在检测到特定关键词时会调用对应的预设动作文件，如在提到“向前走一步”时，调用文件</a:t>
            </a:r>
            <a:r>
              <a:rPr lang="en-US" altLang="zh-CN" dirty="0"/>
              <a:t>”forword_one_step.d6a”,</a:t>
            </a:r>
            <a:r>
              <a:rPr lang="zh-CN" altLang="en-US" dirty="0"/>
              <a:t>即可实现控制机器人运动的功能。</a:t>
            </a:r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07FA41ED-D5A2-7C12-B3ED-A7FE36BB07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64314" y="1282699"/>
            <a:ext cx="2630686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CCC63-681E-6370-834F-1EE88831D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54DE89B-122F-DC59-BAF9-7F206364FF1F}"/>
              </a:ext>
            </a:extLst>
          </p:cNvPr>
          <p:cNvSpPr/>
          <p:nvPr/>
        </p:nvSpPr>
        <p:spPr>
          <a:xfrm>
            <a:off x="985489" y="294717"/>
            <a:ext cx="5659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预期功能</a:t>
            </a:r>
            <a:endParaRPr lang="en-US" altLang="zh-CN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4A8C47-5B33-FF6B-F080-814018B1F7D2}"/>
              </a:ext>
            </a:extLst>
          </p:cNvPr>
          <p:cNvSpPr txBox="1"/>
          <p:nvPr/>
        </p:nvSpPr>
        <p:spPr>
          <a:xfrm>
            <a:off x="413386" y="1157605"/>
            <a:ext cx="7270113" cy="2271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endParaRPr lang="zh-CN" altLang="en-US" dirty="0"/>
          </a:p>
          <a:p>
            <a:r>
              <a:rPr lang="en-US" altLang="zh-CN" dirty="0"/>
              <a:t>        YOLO</a:t>
            </a:r>
            <a:r>
              <a:rPr lang="zh-CN" altLang="en-US" dirty="0"/>
              <a:t>（</a:t>
            </a:r>
            <a:r>
              <a:rPr lang="en-US" altLang="zh-CN" dirty="0"/>
              <a:t>You Only Look Once</a:t>
            </a:r>
            <a:r>
              <a:rPr lang="zh-CN" altLang="en-US" dirty="0"/>
              <a:t>）是一种单阶段目标检测算法，其核心思想是将目标检测任务转化为一个回归问题，通过单次前向传播直接预测图像中所有目标的位置和类别，实现端到端的检测。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zh-CN" altLang="en-US" dirty="0"/>
              <a:t>可以利用</a:t>
            </a:r>
            <a:r>
              <a:rPr lang="en-US" altLang="zh-CN" dirty="0"/>
              <a:t>yolo</a:t>
            </a:r>
            <a:r>
              <a:rPr lang="zh-CN" altLang="en-US" dirty="0"/>
              <a:t>目标识别、类型判断和手势检测的功能，实现用手势操控机器人的运动。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6E87F6-1C30-641F-6CBE-9B20D2E1D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42" y="2794000"/>
            <a:ext cx="4795304" cy="359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5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30398-01C5-4EA9-59D5-A62339331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B10E9E7-9E60-3659-25BE-0A041806C368}"/>
              </a:ext>
            </a:extLst>
          </p:cNvPr>
          <p:cNvSpPr/>
          <p:nvPr/>
        </p:nvSpPr>
        <p:spPr>
          <a:xfrm>
            <a:off x="2003201" y="2431690"/>
            <a:ext cx="7804514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dirty="0">
                <a:ln w="0"/>
                <a:solidFill>
                  <a:srgbClr val="157DA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1956879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528</Words>
  <Application>Microsoft Office PowerPoint</Application>
  <PresentationFormat>宽屏</PresentationFormat>
  <Paragraphs>50</Paragraphs>
  <Slides>9</Slides>
  <Notes>9</Notes>
  <HiddenSlides>0</HiddenSlides>
  <MMClips>5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华文新魏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晓烨 郭</dc:creator>
  <cp:lastModifiedBy>晓烨 郭</cp:lastModifiedBy>
  <cp:revision>21</cp:revision>
  <dcterms:created xsi:type="dcterms:W3CDTF">2025-12-21T09:13:31Z</dcterms:created>
  <dcterms:modified xsi:type="dcterms:W3CDTF">2025-12-21T15:51:21Z</dcterms:modified>
</cp:coreProperties>
</file>